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708" r:id="rId1"/>
  </p:sldMasterIdLst>
  <p:notesMasterIdLst>
    <p:notesMasterId r:id="rId25"/>
  </p:notesMasterIdLst>
  <p:handoutMasterIdLst>
    <p:handoutMasterId r:id="rId26"/>
  </p:handoutMasterIdLst>
  <p:sldIdLst>
    <p:sldId id="310" r:id="rId2"/>
    <p:sldId id="390" r:id="rId3"/>
    <p:sldId id="286" r:id="rId4"/>
    <p:sldId id="399" r:id="rId5"/>
    <p:sldId id="313" r:id="rId6"/>
    <p:sldId id="417" r:id="rId7"/>
    <p:sldId id="380" r:id="rId8"/>
    <p:sldId id="398" r:id="rId9"/>
    <p:sldId id="434" r:id="rId10"/>
    <p:sldId id="441" r:id="rId11"/>
    <p:sldId id="442" r:id="rId12"/>
    <p:sldId id="440" r:id="rId13"/>
    <p:sldId id="345" r:id="rId14"/>
    <p:sldId id="443" r:id="rId15"/>
    <p:sldId id="394" r:id="rId16"/>
    <p:sldId id="433" r:id="rId17"/>
    <p:sldId id="439" r:id="rId18"/>
    <p:sldId id="407" r:id="rId19"/>
    <p:sldId id="406" r:id="rId20"/>
    <p:sldId id="403" r:id="rId21"/>
    <p:sldId id="428" r:id="rId22"/>
    <p:sldId id="444" r:id="rId23"/>
    <p:sldId id="429" r:id="rId2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 snapToGrid="0" snapToObjects="1">
      <p:cViewPr varScale="1">
        <p:scale>
          <a:sx n="82" d="100"/>
          <a:sy n="82" d="100"/>
        </p:scale>
        <p:origin x="147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05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B72673-56B5-4950-88C3-715E409BA533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CDE4D9-40DF-4760-8592-812567DDECFE}">
      <dgm:prSet phldrT="[Text]"/>
      <dgm:spPr/>
      <dgm:t>
        <a:bodyPr/>
        <a:lstStyle/>
        <a:p>
          <a:r>
            <a:rPr lang="en-US" dirty="0">
              <a:solidFill>
                <a:schemeClr val="accent5">
                  <a:lumMod val="75000"/>
                </a:schemeClr>
              </a:solidFill>
            </a:rPr>
            <a:t>Climate Change </a:t>
          </a:r>
        </a:p>
      </dgm:t>
    </dgm:pt>
    <dgm:pt modelId="{6852AEDC-BEA9-4B6F-B72A-30C4BFA7C415}" type="parTrans" cxnId="{16222BD6-8B76-4443-8D94-34D17C0D6F1A}">
      <dgm:prSet/>
      <dgm:spPr/>
      <dgm:t>
        <a:bodyPr/>
        <a:lstStyle/>
        <a:p>
          <a:endParaRPr lang="en-US"/>
        </a:p>
      </dgm:t>
    </dgm:pt>
    <dgm:pt modelId="{867F9E52-BFF1-4B20-A4F5-F53F6BE9075D}" type="sibTrans" cxnId="{16222BD6-8B76-4443-8D94-34D17C0D6F1A}">
      <dgm:prSet/>
      <dgm:spPr>
        <a:ln>
          <a:solidFill>
            <a:srgbClr val="C00000"/>
          </a:solidFill>
        </a:ln>
      </dgm:spPr>
      <dgm:t>
        <a:bodyPr/>
        <a:lstStyle/>
        <a:p>
          <a:endParaRPr lang="en-US"/>
        </a:p>
      </dgm:t>
    </dgm:pt>
    <dgm:pt modelId="{C0BC2752-3D51-4638-9C52-E943A5849881}">
      <dgm:prSet phldrT="[Text]"/>
      <dgm:spPr/>
      <dgm:t>
        <a:bodyPr/>
        <a:lstStyle/>
        <a:p>
          <a:r>
            <a:rPr lang="en-US" dirty="0">
              <a:solidFill>
                <a:schemeClr val="accent5">
                  <a:lumMod val="75000"/>
                </a:schemeClr>
              </a:solidFill>
            </a:rPr>
            <a:t>Food</a:t>
          </a:r>
          <a:r>
            <a:rPr lang="en-US" dirty="0">
              <a:solidFill>
                <a:srgbClr val="FF0000"/>
              </a:solidFill>
            </a:rPr>
            <a:t> </a:t>
          </a:r>
          <a:r>
            <a:rPr lang="en-US" dirty="0">
              <a:solidFill>
                <a:schemeClr val="accent5">
                  <a:lumMod val="75000"/>
                </a:schemeClr>
              </a:solidFill>
            </a:rPr>
            <a:t>production</a:t>
          </a:r>
        </a:p>
      </dgm:t>
    </dgm:pt>
    <dgm:pt modelId="{98E75EEB-237D-451A-88CB-9FDAC7173E9F}" type="parTrans" cxnId="{2639D04D-BB29-465A-AA82-899CE378F0AD}">
      <dgm:prSet/>
      <dgm:spPr/>
      <dgm:t>
        <a:bodyPr/>
        <a:lstStyle/>
        <a:p>
          <a:endParaRPr lang="en-US"/>
        </a:p>
      </dgm:t>
    </dgm:pt>
    <dgm:pt modelId="{D5527BF2-E897-4705-8E43-5C606D10C0C8}" type="sibTrans" cxnId="{2639D04D-BB29-465A-AA82-899CE378F0AD}">
      <dgm:prSet/>
      <dgm:spPr>
        <a:ln>
          <a:solidFill>
            <a:srgbClr val="C00000"/>
          </a:solidFill>
        </a:ln>
      </dgm:spPr>
      <dgm:t>
        <a:bodyPr/>
        <a:lstStyle/>
        <a:p>
          <a:endParaRPr lang="en-US"/>
        </a:p>
      </dgm:t>
    </dgm:pt>
    <dgm:pt modelId="{2C19C179-61C1-400C-87AA-EAC47ED5D40E}">
      <dgm:prSet phldrT="[Text]"/>
      <dgm:spPr/>
      <dgm:t>
        <a:bodyPr/>
        <a:lstStyle/>
        <a:p>
          <a:r>
            <a:rPr lang="en-US" dirty="0">
              <a:solidFill>
                <a:schemeClr val="accent5">
                  <a:lumMod val="75000"/>
                </a:schemeClr>
              </a:solidFill>
            </a:rPr>
            <a:t>Water Crisis</a:t>
          </a:r>
        </a:p>
      </dgm:t>
    </dgm:pt>
    <dgm:pt modelId="{ADD811F8-02CE-4525-8178-DF83C78982BE}" type="parTrans" cxnId="{CB892B90-CDBC-48FB-A121-D042808C56F3}">
      <dgm:prSet/>
      <dgm:spPr/>
      <dgm:t>
        <a:bodyPr/>
        <a:lstStyle/>
        <a:p>
          <a:endParaRPr lang="en-US"/>
        </a:p>
      </dgm:t>
    </dgm:pt>
    <dgm:pt modelId="{B85EC8C2-3D6C-471F-944D-D10D2F06E6AF}" type="sibTrans" cxnId="{CB892B90-CDBC-48FB-A121-D042808C56F3}">
      <dgm:prSet/>
      <dgm:spPr>
        <a:ln>
          <a:solidFill>
            <a:srgbClr val="C00000"/>
          </a:solidFill>
        </a:ln>
      </dgm:spPr>
      <dgm:t>
        <a:bodyPr/>
        <a:lstStyle/>
        <a:p>
          <a:endParaRPr lang="en-US"/>
        </a:p>
      </dgm:t>
    </dgm:pt>
    <dgm:pt modelId="{F41CE17E-7BD7-4C1F-B912-D146E9800052}" type="pres">
      <dgm:prSet presAssocID="{A1B72673-56B5-4950-88C3-715E409BA533}" presName="Name0" presStyleCnt="0">
        <dgm:presLayoutVars>
          <dgm:dir/>
          <dgm:resizeHandles val="exact"/>
        </dgm:presLayoutVars>
      </dgm:prSet>
      <dgm:spPr/>
    </dgm:pt>
    <dgm:pt modelId="{F4B5985F-B959-4D0F-BE54-0D58B5E9EFC3}" type="pres">
      <dgm:prSet presAssocID="{1FCDE4D9-40DF-4760-8592-812567DDECFE}" presName="node" presStyleLbl="node1" presStyleIdx="0" presStyleCnt="3" custRadScaleRad="115962" custRadScaleInc="648">
        <dgm:presLayoutVars>
          <dgm:bulletEnabled val="1"/>
        </dgm:presLayoutVars>
      </dgm:prSet>
      <dgm:spPr/>
    </dgm:pt>
    <dgm:pt modelId="{03A7CF77-A259-4BF3-8354-782E52B4406B}" type="pres">
      <dgm:prSet presAssocID="{867F9E52-BFF1-4B20-A4F5-F53F6BE9075D}" presName="sibTrans" presStyleLbl="sibTrans2D1" presStyleIdx="0" presStyleCnt="3"/>
      <dgm:spPr/>
    </dgm:pt>
    <dgm:pt modelId="{88F06EDE-B3F8-4D3C-BFFC-9C99CD663F0E}" type="pres">
      <dgm:prSet presAssocID="{867F9E52-BFF1-4B20-A4F5-F53F6BE9075D}" presName="connectorText" presStyleLbl="sibTrans2D1" presStyleIdx="0" presStyleCnt="3"/>
      <dgm:spPr/>
    </dgm:pt>
    <dgm:pt modelId="{E54A4E31-CA92-41BE-85E3-FAEFE22036E5}" type="pres">
      <dgm:prSet presAssocID="{C0BC2752-3D51-4638-9C52-E943A5849881}" presName="node" presStyleLbl="node1" presStyleIdx="1" presStyleCnt="3">
        <dgm:presLayoutVars>
          <dgm:bulletEnabled val="1"/>
        </dgm:presLayoutVars>
      </dgm:prSet>
      <dgm:spPr/>
    </dgm:pt>
    <dgm:pt modelId="{2544AF9F-E2F1-4829-8F57-E013997B5B67}" type="pres">
      <dgm:prSet presAssocID="{D5527BF2-E897-4705-8E43-5C606D10C0C8}" presName="sibTrans" presStyleLbl="sibTrans2D1" presStyleIdx="1" presStyleCnt="3"/>
      <dgm:spPr/>
    </dgm:pt>
    <dgm:pt modelId="{2035B18C-4F00-4F9D-80AD-478F6404BE03}" type="pres">
      <dgm:prSet presAssocID="{D5527BF2-E897-4705-8E43-5C606D10C0C8}" presName="connectorText" presStyleLbl="sibTrans2D1" presStyleIdx="1" presStyleCnt="3"/>
      <dgm:spPr/>
    </dgm:pt>
    <dgm:pt modelId="{BCF57566-6861-4B73-AC99-7FFDAEA1991E}" type="pres">
      <dgm:prSet presAssocID="{2C19C179-61C1-400C-87AA-EAC47ED5D40E}" presName="node" presStyleLbl="node1" presStyleIdx="2" presStyleCnt="3" custRadScaleRad="101081" custRadScaleInc="-1742">
        <dgm:presLayoutVars>
          <dgm:bulletEnabled val="1"/>
        </dgm:presLayoutVars>
      </dgm:prSet>
      <dgm:spPr/>
    </dgm:pt>
    <dgm:pt modelId="{97EAADAD-3BCC-4B19-9FF6-0C85709AD2BC}" type="pres">
      <dgm:prSet presAssocID="{B85EC8C2-3D6C-471F-944D-D10D2F06E6AF}" presName="sibTrans" presStyleLbl="sibTrans2D1" presStyleIdx="2" presStyleCnt="3"/>
      <dgm:spPr/>
    </dgm:pt>
    <dgm:pt modelId="{BC2B36CB-C087-4C96-AA49-642DB0763207}" type="pres">
      <dgm:prSet presAssocID="{B85EC8C2-3D6C-471F-944D-D10D2F06E6AF}" presName="connectorText" presStyleLbl="sibTrans2D1" presStyleIdx="2" presStyleCnt="3"/>
      <dgm:spPr/>
    </dgm:pt>
  </dgm:ptLst>
  <dgm:cxnLst>
    <dgm:cxn modelId="{3D95F40F-B750-4CB5-9524-CE8A9E953AE5}" type="presOf" srcId="{B85EC8C2-3D6C-471F-944D-D10D2F06E6AF}" destId="{97EAADAD-3BCC-4B19-9FF6-0C85709AD2BC}" srcOrd="0" destOrd="0" presId="urn:microsoft.com/office/officeart/2005/8/layout/cycle7"/>
    <dgm:cxn modelId="{E5399B17-0FB4-407D-A2BE-F214FA3F0351}" type="presOf" srcId="{867F9E52-BFF1-4B20-A4F5-F53F6BE9075D}" destId="{03A7CF77-A259-4BF3-8354-782E52B4406B}" srcOrd="0" destOrd="0" presId="urn:microsoft.com/office/officeart/2005/8/layout/cycle7"/>
    <dgm:cxn modelId="{DCC59739-C9FB-42A5-AA49-64A99E34891F}" type="presOf" srcId="{B85EC8C2-3D6C-471F-944D-D10D2F06E6AF}" destId="{BC2B36CB-C087-4C96-AA49-642DB0763207}" srcOrd="1" destOrd="0" presId="urn:microsoft.com/office/officeart/2005/8/layout/cycle7"/>
    <dgm:cxn modelId="{BA12BB4A-DF51-4467-9177-F1652EEC10F1}" type="presOf" srcId="{867F9E52-BFF1-4B20-A4F5-F53F6BE9075D}" destId="{88F06EDE-B3F8-4D3C-BFFC-9C99CD663F0E}" srcOrd="1" destOrd="0" presId="urn:microsoft.com/office/officeart/2005/8/layout/cycle7"/>
    <dgm:cxn modelId="{2639D04D-BB29-465A-AA82-899CE378F0AD}" srcId="{A1B72673-56B5-4950-88C3-715E409BA533}" destId="{C0BC2752-3D51-4638-9C52-E943A5849881}" srcOrd="1" destOrd="0" parTransId="{98E75EEB-237D-451A-88CB-9FDAC7173E9F}" sibTransId="{D5527BF2-E897-4705-8E43-5C606D10C0C8}"/>
    <dgm:cxn modelId="{9DBE3583-67F0-43B9-B768-9FB270A4905C}" type="presOf" srcId="{1FCDE4D9-40DF-4760-8592-812567DDECFE}" destId="{F4B5985F-B959-4D0F-BE54-0D58B5E9EFC3}" srcOrd="0" destOrd="0" presId="urn:microsoft.com/office/officeart/2005/8/layout/cycle7"/>
    <dgm:cxn modelId="{CB892B90-CDBC-48FB-A121-D042808C56F3}" srcId="{A1B72673-56B5-4950-88C3-715E409BA533}" destId="{2C19C179-61C1-400C-87AA-EAC47ED5D40E}" srcOrd="2" destOrd="0" parTransId="{ADD811F8-02CE-4525-8178-DF83C78982BE}" sibTransId="{B85EC8C2-3D6C-471F-944D-D10D2F06E6AF}"/>
    <dgm:cxn modelId="{C0A3B699-5149-48E2-A635-14E3F587F5B3}" type="presOf" srcId="{D5527BF2-E897-4705-8E43-5C606D10C0C8}" destId="{2544AF9F-E2F1-4829-8F57-E013997B5B67}" srcOrd="0" destOrd="0" presId="urn:microsoft.com/office/officeart/2005/8/layout/cycle7"/>
    <dgm:cxn modelId="{F1C51DB0-BB84-45E8-9B64-E9DD19073AEE}" type="presOf" srcId="{D5527BF2-E897-4705-8E43-5C606D10C0C8}" destId="{2035B18C-4F00-4F9D-80AD-478F6404BE03}" srcOrd="1" destOrd="0" presId="urn:microsoft.com/office/officeart/2005/8/layout/cycle7"/>
    <dgm:cxn modelId="{8979DFC0-CB98-402C-BB97-3B96A65D6220}" type="presOf" srcId="{A1B72673-56B5-4950-88C3-715E409BA533}" destId="{F41CE17E-7BD7-4C1F-B912-D146E9800052}" srcOrd="0" destOrd="0" presId="urn:microsoft.com/office/officeart/2005/8/layout/cycle7"/>
    <dgm:cxn modelId="{9B0980D1-6ECA-4A8F-957B-F374E148BB91}" type="presOf" srcId="{2C19C179-61C1-400C-87AA-EAC47ED5D40E}" destId="{BCF57566-6861-4B73-AC99-7FFDAEA1991E}" srcOrd="0" destOrd="0" presId="urn:microsoft.com/office/officeart/2005/8/layout/cycle7"/>
    <dgm:cxn modelId="{50CC69D5-297F-4F95-B7D1-6F12A0CBC3D0}" type="presOf" srcId="{C0BC2752-3D51-4638-9C52-E943A5849881}" destId="{E54A4E31-CA92-41BE-85E3-FAEFE22036E5}" srcOrd="0" destOrd="0" presId="urn:microsoft.com/office/officeart/2005/8/layout/cycle7"/>
    <dgm:cxn modelId="{16222BD6-8B76-4443-8D94-34D17C0D6F1A}" srcId="{A1B72673-56B5-4950-88C3-715E409BA533}" destId="{1FCDE4D9-40DF-4760-8592-812567DDECFE}" srcOrd="0" destOrd="0" parTransId="{6852AEDC-BEA9-4B6F-B72A-30C4BFA7C415}" sibTransId="{867F9E52-BFF1-4B20-A4F5-F53F6BE9075D}"/>
    <dgm:cxn modelId="{73B21097-85E1-432C-9247-17CFA17349D5}" type="presParOf" srcId="{F41CE17E-7BD7-4C1F-B912-D146E9800052}" destId="{F4B5985F-B959-4D0F-BE54-0D58B5E9EFC3}" srcOrd="0" destOrd="0" presId="urn:microsoft.com/office/officeart/2005/8/layout/cycle7"/>
    <dgm:cxn modelId="{882B5459-8F7E-42E0-ACB2-053071BDC96A}" type="presParOf" srcId="{F41CE17E-7BD7-4C1F-B912-D146E9800052}" destId="{03A7CF77-A259-4BF3-8354-782E52B4406B}" srcOrd="1" destOrd="0" presId="urn:microsoft.com/office/officeart/2005/8/layout/cycle7"/>
    <dgm:cxn modelId="{DB888C25-34D8-4FBB-ADE7-B5EC9DB60A92}" type="presParOf" srcId="{03A7CF77-A259-4BF3-8354-782E52B4406B}" destId="{88F06EDE-B3F8-4D3C-BFFC-9C99CD663F0E}" srcOrd="0" destOrd="0" presId="urn:microsoft.com/office/officeart/2005/8/layout/cycle7"/>
    <dgm:cxn modelId="{38470CDE-A22D-4836-AB94-CB23BF712E89}" type="presParOf" srcId="{F41CE17E-7BD7-4C1F-B912-D146E9800052}" destId="{E54A4E31-CA92-41BE-85E3-FAEFE22036E5}" srcOrd="2" destOrd="0" presId="urn:microsoft.com/office/officeart/2005/8/layout/cycle7"/>
    <dgm:cxn modelId="{6820077A-873C-427E-87C6-7C1915DDF44A}" type="presParOf" srcId="{F41CE17E-7BD7-4C1F-B912-D146E9800052}" destId="{2544AF9F-E2F1-4829-8F57-E013997B5B67}" srcOrd="3" destOrd="0" presId="urn:microsoft.com/office/officeart/2005/8/layout/cycle7"/>
    <dgm:cxn modelId="{6CBF7D17-7AD4-4DBF-96EC-1F3327F10C73}" type="presParOf" srcId="{2544AF9F-E2F1-4829-8F57-E013997B5B67}" destId="{2035B18C-4F00-4F9D-80AD-478F6404BE03}" srcOrd="0" destOrd="0" presId="urn:microsoft.com/office/officeart/2005/8/layout/cycle7"/>
    <dgm:cxn modelId="{69FA2EE8-344A-4C71-A239-F26C01C3B2B9}" type="presParOf" srcId="{F41CE17E-7BD7-4C1F-B912-D146E9800052}" destId="{BCF57566-6861-4B73-AC99-7FFDAEA1991E}" srcOrd="4" destOrd="0" presId="urn:microsoft.com/office/officeart/2005/8/layout/cycle7"/>
    <dgm:cxn modelId="{168300D8-94AC-4FB1-80B1-04DE7B00A848}" type="presParOf" srcId="{F41CE17E-7BD7-4C1F-B912-D146E9800052}" destId="{97EAADAD-3BCC-4B19-9FF6-0C85709AD2BC}" srcOrd="5" destOrd="0" presId="urn:microsoft.com/office/officeart/2005/8/layout/cycle7"/>
    <dgm:cxn modelId="{F0F68A1E-2B1E-4B9D-9868-1C6931577214}" type="presParOf" srcId="{97EAADAD-3BCC-4B19-9FF6-0C85709AD2BC}" destId="{BC2B36CB-C087-4C96-AA49-642DB0763207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B5985F-B959-4D0F-BE54-0D58B5E9EFC3}">
      <dsp:nvSpPr>
        <dsp:cNvPr id="0" name=""/>
        <dsp:cNvSpPr/>
      </dsp:nvSpPr>
      <dsp:spPr>
        <a:xfrm>
          <a:off x="2665309" y="0"/>
          <a:ext cx="2169541" cy="10847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accent5">
                  <a:lumMod val="75000"/>
                </a:schemeClr>
              </a:solidFill>
            </a:rPr>
            <a:t>Climate Change </a:t>
          </a:r>
        </a:p>
      </dsp:txBody>
      <dsp:txXfrm>
        <a:off x="2697081" y="31772"/>
        <a:ext cx="2105997" cy="1021226"/>
      </dsp:txXfrm>
    </dsp:sp>
    <dsp:sp modelId="{03A7CF77-A259-4BF3-8354-782E52B4406B}">
      <dsp:nvSpPr>
        <dsp:cNvPr id="0" name=""/>
        <dsp:cNvSpPr/>
      </dsp:nvSpPr>
      <dsp:spPr>
        <a:xfrm rot="3614215">
          <a:off x="4072222" y="1904975"/>
          <a:ext cx="1131225" cy="37966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C0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4186123" y="1980909"/>
        <a:ext cx="903423" cy="227801"/>
      </dsp:txXfrm>
    </dsp:sp>
    <dsp:sp modelId="{E54A4E31-CA92-41BE-85E3-FAEFE22036E5}">
      <dsp:nvSpPr>
        <dsp:cNvPr id="0" name=""/>
        <dsp:cNvSpPr/>
      </dsp:nvSpPr>
      <dsp:spPr>
        <a:xfrm>
          <a:off x="4440818" y="3104850"/>
          <a:ext cx="2169541" cy="10847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accent5">
                  <a:lumMod val="75000"/>
                </a:schemeClr>
              </a:solidFill>
            </a:rPr>
            <a:t>Food</a:t>
          </a:r>
          <a:r>
            <a:rPr lang="en-US" sz="2800" kern="1200" dirty="0">
              <a:solidFill>
                <a:srgbClr val="FF0000"/>
              </a:solidFill>
            </a:rPr>
            <a:t> </a:t>
          </a:r>
          <a:r>
            <a:rPr lang="en-US" sz="2800" kern="1200" dirty="0">
              <a:solidFill>
                <a:schemeClr val="accent5">
                  <a:lumMod val="75000"/>
                </a:schemeClr>
              </a:solidFill>
            </a:rPr>
            <a:t>production</a:t>
          </a:r>
        </a:p>
      </dsp:txBody>
      <dsp:txXfrm>
        <a:off x="4472590" y="3136622"/>
        <a:ext cx="2105997" cy="1021226"/>
      </dsp:txXfrm>
    </dsp:sp>
    <dsp:sp modelId="{2544AF9F-E2F1-4829-8F57-E013997B5B67}">
      <dsp:nvSpPr>
        <dsp:cNvPr id="0" name=""/>
        <dsp:cNvSpPr/>
      </dsp:nvSpPr>
      <dsp:spPr>
        <a:xfrm rot="10798677">
          <a:off x="3168190" y="3458090"/>
          <a:ext cx="1131225" cy="37966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C0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10800000">
        <a:off x="3282091" y="3534024"/>
        <a:ext cx="903423" cy="227801"/>
      </dsp:txXfrm>
    </dsp:sp>
    <dsp:sp modelId="{BCF57566-6861-4B73-AC99-7FFDAEA1991E}">
      <dsp:nvSpPr>
        <dsp:cNvPr id="0" name=""/>
        <dsp:cNvSpPr/>
      </dsp:nvSpPr>
      <dsp:spPr>
        <a:xfrm>
          <a:off x="857245" y="3106229"/>
          <a:ext cx="2169541" cy="10847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accent5">
                  <a:lumMod val="75000"/>
                </a:schemeClr>
              </a:solidFill>
            </a:rPr>
            <a:t>Water Crisis</a:t>
          </a:r>
        </a:p>
      </dsp:txBody>
      <dsp:txXfrm>
        <a:off x="889017" y="3138001"/>
        <a:ext cx="2105997" cy="1021226"/>
      </dsp:txXfrm>
    </dsp:sp>
    <dsp:sp modelId="{97EAADAD-3BCC-4B19-9FF6-0C85709AD2BC}">
      <dsp:nvSpPr>
        <dsp:cNvPr id="0" name=""/>
        <dsp:cNvSpPr/>
      </dsp:nvSpPr>
      <dsp:spPr>
        <a:xfrm rot="18012162">
          <a:off x="2280435" y="1905665"/>
          <a:ext cx="1131225" cy="37966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C0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2394336" y="1981599"/>
        <a:ext cx="903423" cy="2278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1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11" charset="0"/>
              </a:defRPr>
            </a:lvl1pPr>
          </a:lstStyle>
          <a:p>
            <a:fld id="{27DC0757-203F-4788-87B6-5B06036684A8}" type="datetime1">
              <a:rPr lang="en-US"/>
              <a:pPr/>
              <a:t>9/27/2018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1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11" charset="0"/>
              </a:defRPr>
            </a:lvl1pPr>
          </a:lstStyle>
          <a:p>
            <a:fld id="{2E9A4A4B-B7BE-4A1B-8918-DE5C46DFB0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299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1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11" charset="0"/>
              </a:defRPr>
            </a:lvl1pPr>
          </a:lstStyle>
          <a:p>
            <a:fld id="{7C0C1BB6-A4AD-49C3-812B-863F6DDE84BB}" type="datetime1">
              <a:rPr lang="en-US"/>
              <a:pPr/>
              <a:t>9/27/2018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1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11" charset="0"/>
              </a:defRPr>
            </a:lvl1pPr>
          </a:lstStyle>
          <a:p>
            <a:fld id="{72FAD98B-5E86-42C2-B9C9-3F866679CB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720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2F6605E-4EF3-4277-8521-243C95642265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E1CDEFA-52D1-4FB1-B588-FC1308E1E282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6A0DDF-B3DC-4ECF-B6D7-ABE78E0BD55C}" type="slidenum">
              <a:rPr lang="en-US" smtClean="0">
                <a:latin typeface="Georgia" pitchFamily="18" charset="0"/>
              </a:rPr>
              <a:pPr/>
              <a:t>5</a:t>
            </a:fld>
            <a:endParaRPr lang="en-US">
              <a:latin typeface="Georgia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16EC1F-8FB4-45C5-8909-0A3A43E09581}" type="slidenum">
              <a:rPr lang="en-US" smtClean="0">
                <a:latin typeface="Georgia" pitchFamily="18" charset="0"/>
              </a:rPr>
              <a:pPr/>
              <a:t>7</a:t>
            </a:fld>
            <a:endParaRPr lang="en-US">
              <a:latin typeface="Georgia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4A5CA7C-F0C2-4BFF-BEA7-520A8F09C2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2D5A83-3CD9-47EC-8E5F-1D21A7739D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037B0B5-6E01-4D10-9322-F0EA884D20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69589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19571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6874D2-2315-4631-93C7-AE1F1BFFF1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A38B089-979B-472E-A860-E949558439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5160" y="1535113"/>
            <a:ext cx="394222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160" y="2174875"/>
            <a:ext cx="39422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9800" y="1535113"/>
            <a:ext cx="3937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9800" y="2174875"/>
            <a:ext cx="3937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B71505-B333-4309-97B5-EF974FB29F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AAAED3-D534-433C-9D22-1AA2BB5882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6F8298-CBB1-48AD-8BEA-227E1ED9EC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2855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28559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C3A9B6-7F1E-489A-9A01-50EFDD3D58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228220D-AD05-46D7-9A82-8E5DF69D57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55625" y="274638"/>
            <a:ext cx="8131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55625" y="1600200"/>
            <a:ext cx="81311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793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Corbel" pitchFamily="-111" charset="0"/>
              </a:defRPr>
            </a:lvl1pPr>
          </a:lstStyle>
          <a:p>
            <a:fld id="{A561CD94-C38B-4B2E-BC69-AAE506B80A9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1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-111" charset="0"/>
          <a:ea typeface="ＭＳ Ｐゴシック" pitchFamily="-11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-111" charset="0"/>
          <a:ea typeface="ＭＳ Ｐゴシック" pitchFamily="-11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-111" charset="0"/>
          <a:ea typeface="ＭＳ Ｐゴシック" pitchFamily="-11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-111" charset="0"/>
          <a:ea typeface="ＭＳ Ｐゴシック" pitchFamily="-11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-111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-111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-111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-111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atp.org/iatp/publications.cfm?refID=10791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ctrTitle"/>
          </p:nvPr>
        </p:nvSpPr>
        <p:spPr>
          <a:xfrm>
            <a:off x="685800" y="1911927"/>
            <a:ext cx="7772400" cy="1440873"/>
          </a:xfrm>
        </p:spPr>
        <p:txBody>
          <a:bodyPr/>
          <a:lstStyle/>
          <a:p>
            <a:r>
              <a:rPr lang="en-US" sz="3600" dirty="0"/>
              <a:t>Water security and the right to food in climate challenged countries: </a:t>
            </a:r>
            <a:br>
              <a:rPr lang="en-US" sz="3600" dirty="0"/>
            </a:br>
            <a:r>
              <a:rPr lang="en-US" sz="3600" dirty="0"/>
              <a:t>women at the center</a:t>
            </a:r>
            <a:endParaRPr lang="en-US" sz="3500" dirty="0"/>
          </a:p>
        </p:txBody>
      </p:sp>
      <p:sp>
        <p:nvSpPr>
          <p:cNvPr id="15363" name="Subtitle 4"/>
          <p:cNvSpPr>
            <a:spLocks noGrp="1"/>
          </p:cNvSpPr>
          <p:nvPr>
            <p:ph type="subTitle" idx="1"/>
          </p:nvPr>
        </p:nvSpPr>
        <p:spPr>
          <a:xfrm>
            <a:off x="1371600" y="3352801"/>
            <a:ext cx="6400800" cy="2919412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sz="2400" dirty="0"/>
              <a:t>The water challenge for agriculture and food security </a:t>
            </a:r>
          </a:p>
          <a:p>
            <a:pPr>
              <a:spcBef>
                <a:spcPts val="0"/>
              </a:spcBef>
            </a:pPr>
            <a:br>
              <a:rPr lang="en-US" sz="2000" dirty="0"/>
            </a:br>
            <a:r>
              <a:rPr lang="en-GB" sz="2000" b="1" dirty="0"/>
              <a:t>Brussels Development Briefing:</a:t>
            </a:r>
          </a:p>
          <a:p>
            <a:pPr>
              <a:spcBef>
                <a:spcPts val="0"/>
              </a:spcBef>
            </a:pPr>
            <a:r>
              <a:rPr lang="en-US" sz="2000" b="1" dirty="0"/>
              <a:t>The water we eat: </a:t>
            </a:r>
          </a:p>
          <a:p>
            <a:pPr>
              <a:spcBef>
                <a:spcPts val="0"/>
              </a:spcBef>
            </a:pPr>
            <a:r>
              <a:rPr lang="en-US" sz="2000" b="1" dirty="0"/>
              <a:t>Challenges for ACP countries in times of scarcity</a:t>
            </a: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/>
              <a:t>April 13, 2011</a:t>
            </a:r>
          </a:p>
        </p:txBody>
      </p: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0" y="6272213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rgbClr val="F2F2F2"/>
                </a:solidFill>
                <a:latin typeface="Corbel" pitchFamily="-111" charset="0"/>
              </a:rPr>
              <a:t>iatp.org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25" y="682580"/>
            <a:ext cx="8131175" cy="798490"/>
          </a:xfrm>
        </p:spPr>
        <p:txBody>
          <a:bodyPr/>
          <a:lstStyle/>
          <a:p>
            <a:pPr algn="l"/>
            <a:r>
              <a:rPr lang="en-US" sz="2400" dirty="0" err="1"/>
              <a:t>Tamilnadu</a:t>
            </a:r>
            <a:r>
              <a:rPr lang="en-US" sz="2400" dirty="0"/>
              <a:t> Women’s Collective, India,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625" y="1481070"/>
            <a:ext cx="8131175" cy="4645093"/>
          </a:xfrm>
        </p:spPr>
        <p:txBody>
          <a:bodyPr/>
          <a:lstStyle/>
          <a:p>
            <a:pPr lvl="1"/>
            <a:r>
              <a:rPr lang="en-US" sz="2400" dirty="0"/>
              <a:t>Apex body with 38 member collectives</a:t>
            </a:r>
          </a:p>
          <a:p>
            <a:pPr lvl="1"/>
            <a:r>
              <a:rPr lang="en-US" sz="2400" dirty="0"/>
              <a:t>150,000 members</a:t>
            </a:r>
          </a:p>
          <a:p>
            <a:pPr lvl="1"/>
            <a:r>
              <a:rPr lang="en-US" sz="2400" dirty="0"/>
              <a:t>Women from lowest castes</a:t>
            </a:r>
          </a:p>
          <a:p>
            <a:pPr lvl="1"/>
            <a:r>
              <a:rPr lang="en-US" sz="2400" dirty="0"/>
              <a:t>Caste based and gender based violence</a:t>
            </a:r>
          </a:p>
          <a:p>
            <a:pPr lvl="1"/>
            <a:r>
              <a:rPr lang="en-US" sz="2400" dirty="0"/>
              <a:t>Land struggles, and other struggles around resources</a:t>
            </a:r>
          </a:p>
          <a:p>
            <a:pPr lvl="1"/>
            <a:r>
              <a:rPr lang="en-US" sz="2400" dirty="0"/>
              <a:t>Practices towards food security, water security</a:t>
            </a:r>
          </a:p>
          <a:p>
            <a:pPr lvl="1"/>
            <a:r>
              <a:rPr lang="en-US" sz="2400" dirty="0"/>
              <a:t>Savings and credit with a focus on socio-cultural and ecological needs</a:t>
            </a:r>
          </a:p>
          <a:p>
            <a:pPr lvl="1"/>
            <a:r>
              <a:rPr lang="en-US" sz="2400" dirty="0"/>
              <a:t>Policy advocacy</a:t>
            </a:r>
          </a:p>
          <a:p>
            <a:pPr lvl="1"/>
            <a:endParaRPr lang="en-US" sz="2400" dirty="0"/>
          </a:p>
          <a:p>
            <a:pPr lvl="1">
              <a:buNone/>
            </a:pPr>
            <a:r>
              <a:rPr lang="en-US" sz="1800" dirty="0"/>
              <a:t>Source: </a:t>
            </a:r>
            <a:r>
              <a:rPr lang="en-US" sz="1800" dirty="0">
                <a:latin typeface="Calibri" pitchFamily="34" charset="0"/>
                <a:hlinkClick r:id="rId2"/>
              </a:rPr>
              <a:t>Women at the Center of Climate Friendly Agriculture and Water Use</a:t>
            </a:r>
            <a:endParaRPr lang="en-US" sz="18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Convergence of crises……….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…… most acutely felt by marginal communities , who depend on local natural resources for their livelihood security and water security, </a:t>
            </a:r>
          </a:p>
          <a:p>
            <a:pPr lvl="1"/>
            <a:r>
              <a:rPr lang="en-US" sz="3000" dirty="0"/>
              <a:t>such as members of Women’s Collective in Tamil Nadu, and similar communities in other states of India, or for that matter, </a:t>
            </a:r>
          </a:p>
          <a:p>
            <a:pPr lvl="1"/>
            <a:r>
              <a:rPr lang="en-US" sz="3000" dirty="0"/>
              <a:t>Rural communities in almost all ACP countries</a:t>
            </a:r>
          </a:p>
          <a:p>
            <a:pPr lvl="1"/>
            <a:endParaRPr lang="en-US" sz="24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WC  focus : Violence Against Women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350" y="1417638"/>
            <a:ext cx="4058253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8604" y="1417638"/>
            <a:ext cx="3540518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security and </a:t>
            </a:r>
            <a:br>
              <a:rPr lang="en-US" dirty="0"/>
            </a:br>
            <a:r>
              <a:rPr lang="en-US" dirty="0"/>
              <a:t>violence against women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625" y="1918951"/>
            <a:ext cx="8131175" cy="414699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700" dirty="0"/>
              <a:t>	</a:t>
            </a:r>
            <a:r>
              <a:rPr lang="en-US" sz="3700" i="1" dirty="0"/>
              <a:t>“Initially we were </a:t>
            </a:r>
            <a:r>
              <a:rPr lang="en-US" sz="3700" i="1" dirty="0" err="1"/>
              <a:t>analysing</a:t>
            </a:r>
            <a:r>
              <a:rPr lang="en-US" sz="3700" i="1" dirty="0"/>
              <a:t> </a:t>
            </a:r>
            <a:r>
              <a:rPr lang="en-US" sz="3700" b="1" i="1" dirty="0"/>
              <a:t>all </a:t>
            </a:r>
            <a:r>
              <a:rPr lang="en-US" sz="3700" i="1" dirty="0"/>
              <a:t>the issues as violating the right of the women and addressing the issues; in the same line the issue of land rights was </a:t>
            </a:r>
            <a:r>
              <a:rPr lang="en-US" sz="3700" i="1" dirty="0" err="1"/>
              <a:t>analysed</a:t>
            </a:r>
            <a:r>
              <a:rPr lang="en-US" sz="3700" i="1" dirty="0"/>
              <a:t> as violating the economic and livelihood rights of the women.”</a:t>
            </a:r>
          </a:p>
          <a:p>
            <a:pPr algn="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-</a:t>
            </a:r>
            <a:r>
              <a:rPr lang="en-US" sz="2800" dirty="0"/>
              <a:t>Sheelu, Chennai, October 2010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25" y="274638"/>
            <a:ext cx="8131175" cy="1644314"/>
          </a:xfrm>
        </p:spPr>
        <p:txBody>
          <a:bodyPr/>
          <a:lstStyle/>
          <a:p>
            <a:r>
              <a:rPr lang="en-US" sz="2800" dirty="0"/>
              <a:t>Their approach to food and water security….</a:t>
            </a:r>
            <a:br>
              <a:rPr lang="en-US" sz="2800" dirty="0"/>
            </a:br>
            <a:r>
              <a:rPr lang="en-US" sz="2800" dirty="0"/>
              <a:t> informed by the following principles. 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625" y="2137893"/>
            <a:ext cx="8131175" cy="3988270"/>
          </a:xfrm>
        </p:spPr>
        <p:txBody>
          <a:bodyPr/>
          <a:lstStyle/>
          <a:p>
            <a:r>
              <a:rPr lang="en-US" sz="3600" i="1" dirty="0"/>
              <a:t>Empowerment of women as political actors in the society and as co-decision makers at household level</a:t>
            </a:r>
          </a:p>
          <a:p>
            <a:r>
              <a:rPr lang="en-US" sz="3600" i="1" dirty="0"/>
              <a:t>participation in Democratic Local Governance Systems</a:t>
            </a:r>
          </a:p>
          <a:p>
            <a:r>
              <a:rPr lang="en-US" sz="3600" i="1" dirty="0"/>
              <a:t>Promotion of multifunctional agriculture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sz="3600" dirty="0"/>
              <a:t>Policy interventions directed towards food and water security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55160" y="1417638"/>
            <a:ext cx="3942228" cy="102934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>
              <a:spcBef>
                <a:spcPts val="0"/>
              </a:spcBef>
            </a:pPr>
            <a:r>
              <a:rPr lang="en-US" dirty="0"/>
              <a:t>Strengthening 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local food systems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a. Focus on millets as a culturally, nutritionally and environmentally appropriate crop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b. Reforming food distribution systems to support local agriculture 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749800" y="1417638"/>
            <a:ext cx="3937000" cy="1029348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dirty="0"/>
              <a:t>Rebuilding the 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natural resource base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a. Transitioning to “natural farming” methods </a:t>
            </a:r>
          </a:p>
          <a:p>
            <a:pPr>
              <a:buNone/>
            </a:pPr>
            <a:r>
              <a:rPr lang="en-US" dirty="0"/>
              <a:t>b. Focus on water conservation: water harvesting, system of rice intensification </a:t>
            </a:r>
          </a:p>
          <a:p>
            <a:pPr>
              <a:buNone/>
            </a:pPr>
            <a:r>
              <a:rPr lang="en-US" dirty="0"/>
              <a:t>c. Focus on water quality: protection from agro- chemical pollution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25" y="274638"/>
            <a:ext cx="8131175" cy="1325562"/>
          </a:xfrm>
        </p:spPr>
        <p:txBody>
          <a:bodyPr/>
          <a:lstStyle/>
          <a:p>
            <a:r>
              <a:rPr lang="en-US" sz="3200" dirty="0"/>
              <a:t>Focus on millets as a culturally, nutritionally and environmentally appropriate crop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 descr="S:\Public\TGG\Shiney\Pictures from Andrew\DSCF02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0920" y="1493949"/>
            <a:ext cx="6387920" cy="47909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25" y="274637"/>
            <a:ext cx="8131175" cy="1360979"/>
          </a:xfrm>
        </p:spPr>
        <p:txBody>
          <a:bodyPr/>
          <a:lstStyle/>
          <a:p>
            <a:r>
              <a:rPr lang="en-US" sz="4000" dirty="0"/>
              <a:t>Reforming food distribution systems to support local agriculture: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625" y="1944710"/>
            <a:ext cx="8131175" cy="4069723"/>
          </a:xfrm>
        </p:spPr>
        <p:txBody>
          <a:bodyPr/>
          <a:lstStyle/>
          <a:p>
            <a:pPr lvl="0"/>
            <a:r>
              <a:rPr lang="en-US" sz="4000" dirty="0"/>
              <a:t>Ag, Food and Trade policy change advocacy around</a:t>
            </a:r>
          </a:p>
          <a:p>
            <a:pPr lvl="1"/>
            <a:r>
              <a:rPr lang="en-US" sz="3200" dirty="0"/>
              <a:t>Millet cultivation </a:t>
            </a:r>
          </a:p>
          <a:p>
            <a:pPr lvl="1"/>
            <a:r>
              <a:rPr lang="en-US" sz="3200" dirty="0"/>
              <a:t>Local food reserves</a:t>
            </a:r>
          </a:p>
          <a:p>
            <a:pPr lvl="1"/>
            <a:r>
              <a:rPr lang="en-US" sz="3200" dirty="0"/>
              <a:t>Food aid policy to support local sourcing/ food produced through natural farming </a:t>
            </a:r>
          </a:p>
          <a:p>
            <a:pPr lvl="1"/>
            <a:r>
              <a:rPr lang="en-US" sz="3200" dirty="0"/>
              <a:t>Local Economic / Resource mobilization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25" y="274638"/>
            <a:ext cx="8131175" cy="781430"/>
          </a:xfrm>
        </p:spPr>
        <p:txBody>
          <a:bodyPr/>
          <a:lstStyle/>
          <a:p>
            <a:r>
              <a:rPr lang="en-US" sz="2800"/>
              <a:t>Natural farming as distinct from organic farming</a:t>
            </a:r>
            <a:endParaRPr lang="en-US" sz="2800" dirty="0"/>
          </a:p>
        </p:txBody>
      </p:sp>
      <p:pic>
        <p:nvPicPr>
          <p:cNvPr id="4" name="Picture 2" descr="\\buffy\Shared\Users\svarghese\My Documents\My Pictures\Tamil nadu visit\Tamil nadu visit 0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3372" y="1056068"/>
            <a:ext cx="6971762" cy="52288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Focus on water conservation: water harvesting, Low water use agriculture, system of rice intensification  (SRI)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23493" y="1609323"/>
            <a:ext cx="3451192" cy="4430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74685" y="1609323"/>
            <a:ext cx="3237938" cy="4430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Water Stress Index 2011</a:t>
            </a:r>
            <a:endParaRPr lang="en-US" dirty="0"/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2582" y="2115403"/>
            <a:ext cx="8342729" cy="3398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25" y="274638"/>
            <a:ext cx="8131175" cy="794308"/>
          </a:xfrm>
        </p:spPr>
        <p:txBody>
          <a:bodyPr/>
          <a:lstStyle/>
          <a:p>
            <a:r>
              <a:rPr lang="en-US" i="1" dirty="0"/>
              <a:t>WC on New initiatives </a:t>
            </a:r>
            <a:br>
              <a:rPr lang="en-US" i="1" dirty="0"/>
            </a:br>
            <a:r>
              <a:rPr lang="en-US" i="1" dirty="0"/>
              <a:t>on food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625" y="1241946"/>
            <a:ext cx="8131175" cy="4884217"/>
          </a:xfrm>
        </p:spPr>
        <p:txBody>
          <a:bodyPr/>
          <a:lstStyle/>
          <a:p>
            <a:r>
              <a:rPr lang="en-US" sz="2600" dirty="0"/>
              <a:t>The “new” green revolution </a:t>
            </a:r>
          </a:p>
          <a:p>
            <a:pPr lvl="1"/>
            <a:r>
              <a:rPr lang="en-US" sz="2400" dirty="0"/>
              <a:t>address </a:t>
            </a:r>
            <a:r>
              <a:rPr lang="en-US" sz="2400" b="1" dirty="0"/>
              <a:t>one aspect of water crisis, </a:t>
            </a:r>
            <a:r>
              <a:rPr lang="en-US" sz="2400" dirty="0"/>
              <a:t>that too partially: over-irrigation, and depletion;</a:t>
            </a:r>
          </a:p>
          <a:p>
            <a:pPr lvl="1"/>
            <a:r>
              <a:rPr lang="en-US" sz="2400" dirty="0"/>
              <a:t>fails to recognize the </a:t>
            </a:r>
            <a:r>
              <a:rPr lang="en-US" sz="2400" b="1" dirty="0"/>
              <a:t>multiple means</a:t>
            </a:r>
            <a:r>
              <a:rPr lang="en-US" sz="2400" dirty="0"/>
              <a:t> available for achieving food security;</a:t>
            </a:r>
          </a:p>
          <a:p>
            <a:pPr lvl="1"/>
            <a:r>
              <a:rPr lang="en-US" sz="2400" dirty="0"/>
              <a:t>continues to undermine an agriculture can provide local food security </a:t>
            </a:r>
            <a:r>
              <a:rPr lang="en-US" sz="2400" b="1" dirty="0"/>
              <a:t>for marginal groups;</a:t>
            </a:r>
            <a:r>
              <a:rPr lang="en-US" sz="2400" dirty="0"/>
              <a:t>	</a:t>
            </a:r>
          </a:p>
          <a:p>
            <a:pPr lvl="1"/>
            <a:r>
              <a:rPr lang="en-US" sz="2400" dirty="0"/>
              <a:t>ignores the imperative of having to move away from an industrial agricultural systems to deal with climate crisis</a:t>
            </a:r>
          </a:p>
          <a:p>
            <a:pPr lvl="1"/>
            <a:r>
              <a:rPr lang="en-US" sz="2400" dirty="0"/>
              <a:t>ignores </a:t>
            </a:r>
            <a:r>
              <a:rPr lang="en-US" sz="2400" b="1" dirty="0"/>
              <a:t>agro-ecological </a:t>
            </a:r>
            <a:r>
              <a:rPr lang="en-US" sz="2400" dirty="0"/>
              <a:t> approaches (responsive to the needs of marginal groups, and that help contribute to viable rural communities through its multiple functions). </a:t>
            </a:r>
            <a:endParaRPr lang="en-US" sz="2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dirty="0"/>
              <a:t>Most interesting aspects of women’s Collective’s work on food and water security: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808" y="1417638"/>
            <a:ext cx="8131175" cy="4525963"/>
          </a:xfrm>
        </p:spPr>
        <p:txBody>
          <a:bodyPr/>
          <a:lstStyle/>
          <a:p>
            <a:r>
              <a:rPr lang="en-US" sz="2800" dirty="0"/>
              <a:t>Women have trusted their traditional knowledge, but have also built on it, to enhance productivity and sustainability </a:t>
            </a:r>
          </a:p>
          <a:p>
            <a:pPr lvl="1"/>
            <a:r>
              <a:rPr lang="en-US" b="1" dirty="0"/>
              <a:t>by selectively and carefully reintroducing both traditional and modern practices</a:t>
            </a:r>
            <a:r>
              <a:rPr lang="en-US" dirty="0"/>
              <a:t>. </a:t>
            </a:r>
          </a:p>
          <a:p>
            <a:r>
              <a:rPr lang="en-US" sz="2800" dirty="0"/>
              <a:t>From the perspective of climate change policy, their interventions are synergistic, bringing together an “adaptation strategy” and a “mitigation strategy.”</a:t>
            </a:r>
          </a:p>
          <a:p>
            <a:pPr lvl="1"/>
            <a:r>
              <a:rPr lang="en-US" b="1" dirty="0"/>
              <a:t>that is rooted in women’s empowerment, ecological integrity and economic viability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\\buffy\Shared\Users\svarghese\My Documents\My Pictures\Tamil nadu visit\Tamil nadu visit 06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960" y="0"/>
            <a:ext cx="8316037" cy="62370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>
              <a:buNone/>
            </a:pPr>
            <a:r>
              <a:rPr lang="en-US" sz="4000" dirty="0"/>
              <a:t>Thank You!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600" b="1" dirty="0"/>
              <a:t>Projected changes in agricultural productivity  in 2080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09299" y="1641106"/>
            <a:ext cx="7206446" cy="445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feminization of food insecurity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Women, food security disproportionate impact</a:t>
            </a:r>
          </a:p>
          <a:p>
            <a:pPr lvl="0"/>
            <a:r>
              <a:rPr lang="en-US" dirty="0"/>
              <a:t>Even though they are involved in all aspects of food preparation, they are most hungry</a:t>
            </a:r>
          </a:p>
          <a:p>
            <a:pPr lvl="0"/>
            <a:r>
              <a:rPr lang="en-US" dirty="0"/>
              <a:t>Women make up a little over half of the world's population, but </a:t>
            </a:r>
          </a:p>
          <a:p>
            <a:pPr lvl="0"/>
            <a:r>
              <a:rPr lang="en-US" dirty="0"/>
              <a:t>they account for over 60 % of the world’s hungry.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4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 sz="3600" dirty="0"/>
              <a:t>Convergence of crises</a:t>
            </a:r>
            <a:endParaRPr lang="en-US" sz="3600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90600" y="1219200"/>
          <a:ext cx="74676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100" name="Text Placeholder 5"/>
          <p:cNvSpPr>
            <a:spLocks noGrp="1"/>
          </p:cNvSpPr>
          <p:nvPr>
            <p:ph type="body" sz="half" idx="4294967295"/>
          </p:nvPr>
        </p:nvSpPr>
        <p:spPr>
          <a:xfrm>
            <a:off x="990600" y="5562600"/>
            <a:ext cx="7620000" cy="609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b="1" dirty="0"/>
              <a:t>Our solutions need to be integrated</a:t>
            </a:r>
          </a:p>
          <a:p>
            <a:endParaRPr lang="en-US" sz="2800" dirty="0"/>
          </a:p>
        </p:txBody>
      </p:sp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Convergence of crisis…….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Little recognition that </a:t>
            </a:r>
            <a:r>
              <a:rPr lang="en-US" dirty="0"/>
              <a:t>any action initiated to address one of the crises can impact the other and that thus we have to be extremely careful about the solutions we advocate.</a:t>
            </a:r>
          </a:p>
          <a:p>
            <a:r>
              <a:rPr lang="en-US" b="1" dirty="0"/>
              <a:t>Our solutions need to </a:t>
            </a:r>
          </a:p>
          <a:p>
            <a:pPr lvl="1"/>
            <a:r>
              <a:rPr lang="en-US" dirty="0"/>
              <a:t>be integrated, </a:t>
            </a:r>
          </a:p>
          <a:p>
            <a:pPr lvl="1"/>
            <a:r>
              <a:rPr lang="en-US" dirty="0"/>
              <a:t>have multiple benefits</a:t>
            </a:r>
          </a:p>
          <a:p>
            <a:pPr lvl="1"/>
            <a:r>
              <a:rPr lang="en-US" dirty="0"/>
              <a:t>Should not negatively impact any aspect of crises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Multi-functional Agriculture…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555625" y="1417638"/>
            <a:ext cx="8131175" cy="470852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r"/>
            <a:endParaRPr lang="en-US" sz="2000" dirty="0"/>
          </a:p>
          <a:p>
            <a:pPr algn="r">
              <a:buNone/>
            </a:pPr>
            <a:r>
              <a:rPr lang="en-US" sz="2000" dirty="0"/>
              <a:t>Source: IAASTD (2008)</a:t>
            </a: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6524" y="1318727"/>
            <a:ext cx="6684135" cy="446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Multifunctional agriculture 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685800" y="1417638"/>
            <a:ext cx="7772400" cy="4602162"/>
          </a:xfrm>
        </p:spPr>
        <p:txBody>
          <a:bodyPr/>
          <a:lstStyle/>
          <a:p>
            <a:r>
              <a:rPr lang="en-US" dirty="0"/>
              <a:t>food  production at the core</a:t>
            </a:r>
          </a:p>
          <a:p>
            <a:r>
              <a:rPr lang="en-US" dirty="0"/>
              <a:t>feed, fibers, medicinal plants, </a:t>
            </a:r>
          </a:p>
          <a:p>
            <a:r>
              <a:rPr lang="en-US" dirty="0"/>
              <a:t>rural energy sources, </a:t>
            </a:r>
          </a:p>
          <a:p>
            <a:r>
              <a:rPr lang="en-US" dirty="0"/>
              <a:t>environmental services (water quality, water retention), landscape amenities, </a:t>
            </a:r>
          </a:p>
          <a:p>
            <a:r>
              <a:rPr lang="en-US" dirty="0"/>
              <a:t>Intangible: social, religious and cultural relevance of agricultural practices for community viability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Tamil Nadu Women’s Collective Areas in India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8547" y="1216564"/>
            <a:ext cx="4223605" cy="5068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94590" y="1417638"/>
            <a:ext cx="4192209" cy="4867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atp standard">
  <a:themeElements>
    <a:clrScheme name="Custom 1">
      <a:dk1>
        <a:sysClr val="windowText" lastClr="000000"/>
      </a:dk1>
      <a:lt1>
        <a:sysClr val="window" lastClr="FFFFFF"/>
      </a:lt1>
      <a:dk2>
        <a:srgbClr val="083A81"/>
      </a:dk2>
      <a:lt2>
        <a:srgbClr val="A44515"/>
      </a:lt2>
      <a:accent1>
        <a:srgbClr val="FEE695"/>
      </a:accent1>
      <a:accent2>
        <a:srgbClr val="FCB040"/>
      </a:accent2>
      <a:accent3>
        <a:srgbClr val="5DD3AD"/>
      </a:accent3>
      <a:accent4>
        <a:srgbClr val="2BA87F"/>
      </a:accent4>
      <a:accent5>
        <a:srgbClr val="7770D7"/>
      </a:accent5>
      <a:accent6>
        <a:srgbClr val="473FAF"/>
      </a:accent6>
      <a:hlink>
        <a:srgbClr val="FCB140"/>
      </a:hlink>
      <a:folHlink>
        <a:srgbClr val="82A9D2"/>
      </a:folHlink>
    </a:clrScheme>
    <a:fontScheme name="Exhibit">
      <a:majorFont>
        <a:latin typeface="Corbel"/>
        <a:ea typeface=""/>
        <a:cs typeface=""/>
        <a:font script="Jpan" typeface="メイリオ"/>
      </a:majorFont>
      <a:minorFont>
        <a:latin typeface="Corbel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9857</TotalTime>
  <Words>674</Words>
  <Application>Microsoft Office PowerPoint</Application>
  <PresentationFormat>On-screen Show (4:3)</PresentationFormat>
  <Paragraphs>111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ＭＳ Ｐゴシック</vt:lpstr>
      <vt:lpstr>Arial</vt:lpstr>
      <vt:lpstr>Calibri</vt:lpstr>
      <vt:lpstr>Corbel</vt:lpstr>
      <vt:lpstr>Georgia</vt:lpstr>
      <vt:lpstr>iatp standard</vt:lpstr>
      <vt:lpstr>Water security and the right to food in climate challenged countries:  women at the center</vt:lpstr>
      <vt:lpstr>Water Stress Index 2011</vt:lpstr>
      <vt:lpstr>Projected changes in agricultural productivity  in 2080</vt:lpstr>
      <vt:lpstr>feminization of food insecurity.</vt:lpstr>
      <vt:lpstr>Convergence of crises</vt:lpstr>
      <vt:lpstr>Convergence of crisis…….</vt:lpstr>
      <vt:lpstr>Multi-functional Agriculture…</vt:lpstr>
      <vt:lpstr>Multifunctional agriculture </vt:lpstr>
      <vt:lpstr>Tamil Nadu Women’s Collective Areas in India</vt:lpstr>
      <vt:lpstr>Tamilnadu Women’s Collective, India, </vt:lpstr>
      <vt:lpstr>Convergence of crises……….</vt:lpstr>
      <vt:lpstr>WC  focus : Violence Against Women</vt:lpstr>
      <vt:lpstr>Food security and  violence against women</vt:lpstr>
      <vt:lpstr>Their approach to food and water security….  informed by the following principles. ..</vt:lpstr>
      <vt:lpstr>Policy interventions directed towards food and water security</vt:lpstr>
      <vt:lpstr>Focus on millets as a culturally, nutritionally and environmentally appropriate crop </vt:lpstr>
      <vt:lpstr>Reforming food distribution systems to support local agriculture:</vt:lpstr>
      <vt:lpstr>Natural farming as distinct from organic farming</vt:lpstr>
      <vt:lpstr>Focus on water conservation: water harvesting, Low water use agriculture, system of rice intensification  (SRI)</vt:lpstr>
      <vt:lpstr>WC on New initiatives  on food security</vt:lpstr>
      <vt:lpstr>Most interesting aspects of women’s Collective’s work on food and water security: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Carbon Derivatives: The Next Toxic Asset</dc:title>
  <dc:creator>iatp</dc:creator>
  <cp:lastModifiedBy>Patti Landres</cp:lastModifiedBy>
  <cp:revision>226</cp:revision>
  <dcterms:created xsi:type="dcterms:W3CDTF">2009-12-01T14:50:10Z</dcterms:created>
  <dcterms:modified xsi:type="dcterms:W3CDTF">2018-09-27T19:50:39Z</dcterms:modified>
</cp:coreProperties>
</file>